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84" r:id="rId2"/>
    <p:sldId id="292" r:id="rId3"/>
    <p:sldId id="285" r:id="rId4"/>
    <p:sldId id="294" r:id="rId5"/>
    <p:sldId id="319" r:id="rId6"/>
    <p:sldId id="326" r:id="rId7"/>
    <p:sldId id="258" r:id="rId8"/>
    <p:sldId id="259" r:id="rId9"/>
    <p:sldId id="291" r:id="rId10"/>
    <p:sldId id="298" r:id="rId11"/>
    <p:sldId id="336" r:id="rId12"/>
    <p:sldId id="337" r:id="rId13"/>
    <p:sldId id="341" r:id="rId14"/>
    <p:sldId id="339" r:id="rId15"/>
    <p:sldId id="342" r:id="rId16"/>
    <p:sldId id="358" r:id="rId17"/>
    <p:sldId id="346" r:id="rId18"/>
    <p:sldId id="347" r:id="rId19"/>
    <p:sldId id="349" r:id="rId20"/>
    <p:sldId id="350" r:id="rId21"/>
    <p:sldId id="351" r:id="rId22"/>
    <p:sldId id="352" r:id="rId23"/>
    <p:sldId id="313" r:id="rId24"/>
    <p:sldId id="314" r:id="rId25"/>
    <p:sldId id="353" r:id="rId26"/>
    <p:sldId id="354" r:id="rId27"/>
    <p:sldId id="356" r:id="rId28"/>
    <p:sldId id="357" r:id="rId29"/>
    <p:sldId id="355" r:id="rId30"/>
    <p:sldId id="333" r:id="rId31"/>
    <p:sldId id="359" r:id="rId32"/>
    <p:sldId id="368" r:id="rId33"/>
    <p:sldId id="362" r:id="rId34"/>
    <p:sldId id="369" r:id="rId35"/>
    <p:sldId id="370" r:id="rId36"/>
    <p:sldId id="371" r:id="rId37"/>
    <p:sldId id="372" r:id="rId38"/>
    <p:sldId id="373" r:id="rId39"/>
    <p:sldId id="365" r:id="rId40"/>
    <p:sldId id="331" r:id="rId41"/>
    <p:sldId id="374" r:id="rId42"/>
    <p:sldId id="366" r:id="rId43"/>
    <p:sldId id="367" r:id="rId44"/>
    <p:sldId id="361" r:id="rId45"/>
    <p:sldId id="363" r:id="rId46"/>
    <p:sldId id="36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AAB5"/>
    <a:srgbClr val="F2931E"/>
    <a:srgbClr val="F3931E"/>
    <a:srgbClr val="F09965"/>
    <a:srgbClr val="1099A3"/>
    <a:srgbClr val="3DB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82185"/>
  </p:normalViewPr>
  <p:slideViewPr>
    <p:cSldViewPr snapToGrid="0" snapToObjects="1">
      <p:cViewPr varScale="1">
        <p:scale>
          <a:sx n="96" d="100"/>
          <a:sy n="96" d="100"/>
        </p:scale>
        <p:origin x="1512" y="168"/>
      </p:cViewPr>
      <p:guideLst/>
    </p:cSldViewPr>
  </p:slideViewPr>
  <p:outlineViewPr>
    <p:cViewPr>
      <p:scale>
        <a:sx n="33" d="100"/>
        <a:sy n="33" d="100"/>
      </p:scale>
      <p:origin x="0" y="-67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AE25C-7827-0443-A0EF-947747F82AA8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BF7B3-6987-424A-B5B3-BFF143D57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7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15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8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15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31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8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9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43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80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7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44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3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60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35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75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7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8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7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77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4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4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39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28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94FA7-613D-9D65-CD8C-D0F4AE8A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7ABBB9-EF10-FD90-232D-1FDBD1FBA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CF7EF5-BDEC-8E57-DFD9-D8542E025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41F7C5-1711-E8FC-C3F0-29B76ED95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0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02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DAD5-F875-1458-70D6-FF214918C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3F9C2A-FB64-4C08-FECA-D2F778F4C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D9F3EC-6671-E97A-AF26-7559BF59F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04E3D4-1C67-CC6B-645F-722F3A7C0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28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FD12-778A-2BD9-869B-5D7CF04C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44EDBE-22FC-4981-AC9A-A7B51125D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3946DA-E85E-ACC5-A0A1-52872EA12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F1BA03-9E2B-772D-0F00-17EA45C76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43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C9F6D-CE67-8B05-770B-5A4892E16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BD732E-4E81-BBC5-F1D5-DA334E2B8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2E2DC1-B0B2-3CF0-4689-C2B845B87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06A3DB-B829-C80C-812B-2A98D0A30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16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62C7B-50F5-068A-3762-821F43B8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050505-ED38-26FD-0E84-FE4A72DB4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FEDB37-92C6-BBBB-C4B6-1B9CCE32A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D4FCD-6320-A2ED-0C56-CA7F3E451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1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10BBE-3D6E-7FF6-3406-DD97D3B58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899F79-CFFD-8764-B870-50DDDA5ED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53DE91-9B71-C526-78DA-E1B0781DD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B024D0-7876-A556-6A50-2042859FF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80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26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69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069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4C6BD-A90F-3F37-B3F4-7C4A15E8D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8BD64D-5AAD-1DE7-1B10-8EC73E7A8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BBFD5C-2673-2FC6-E51E-8DFC284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B893CA-21B3-6A7C-1D7D-211D4C05A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636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A9050-E736-6C1B-835C-FB2553FF9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270B65-7B12-FEF0-1116-26F60A34E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A458DA-2396-DB83-1678-65B66C1E4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1E07A2-229D-B36E-E980-91F2AFF2C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87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CF22C-387C-3A2E-2F2B-B2AF58DD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5ED241-B2E2-BC50-8859-73BAA5514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88EAA1-BE5E-8FAB-ADAA-F9A8D06EF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2D5D3-A8B3-90BE-DC52-85528879A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9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30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28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32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0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0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34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BF7B3-6987-424A-B5B3-BFF143D578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0A32-50B5-CB48-9EFD-26FC4B6F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23E9B-A109-DD4E-9421-EA21FB802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1DFF-05F2-1440-A501-7073A30B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B83B-4B47-EA41-9B0A-34CC281ED16A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FE76C-15F9-4D4F-ADEA-334AF89D5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661C8-C7A1-6D48-B8A0-DFB89804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888E-B50D-F842-A552-E9192EA0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2D828-A59D-BC4B-9766-3A3937984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CB49D-90AC-5D4D-895B-0BA5DE9A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9457-A59F-334E-8E10-F933FF6277B6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A66D9-5AC7-E24E-AEFE-0B29383E2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91578-7547-A245-9955-5E7D0B67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4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8C47A-D4D9-CC4D-A1C3-FE9D57B2C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693DD-EDF5-9D4B-B78F-2A7CC4F0E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EFBCE-8AA1-DB43-A973-CD7928126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3342-3F52-A34F-9C52-3B2729673D88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893C-F4C6-C547-A0DE-6220496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F8BEA-AA7D-7E42-8F45-E4E93F5C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75F1-70CF-FD44-B958-FE09EDB0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EFEC-5284-924F-8776-5479F98D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818EA-7560-B346-BE52-43C703E0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F97E7-623D-CE42-BE53-9FAF940C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FF65E-D1C9-B940-B5BA-BC17A5A0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02F3-2E06-4C45-8D26-C0004B3E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E11D2-7DB7-EA47-B2CF-7178E5E1F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64128-2475-354F-9AD7-3EEED547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7F56-C443-D545-A7A5-70D284B98A6A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7F7C-99D6-B346-B263-47BBAE3F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F9EBE-3BF7-DC4E-AF75-9153832E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8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C0E2-1EE9-1E4C-839D-6E80B9D2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5A68-1B4D-FC4A-A1FF-DE794DDC2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501B4-9AE8-E840-AC4E-4D072B3DA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73E02-FBD4-6648-815D-7E4239FF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713F-A3F0-404B-8843-75E8506F2105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219F6-0247-8145-9F4F-D72E56AE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0CC92-8B4C-194C-9E8B-9D461A3D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4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228B-21FF-0A48-911C-EE4CFEE0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C44D8-C827-7A47-9AF3-0A9DFE827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EBD52-EA8A-3E45-8BD9-E1FAA1737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C54CD-59FF-5846-B4FC-B489D0CE0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14B8C-EBEB-BE4F-9FF9-9946D1D27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18BBFD-2419-D84E-A9C6-C09D0D3D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E7B7-FA75-904A-954F-8ECC72119627}" type="datetime1">
              <a:rPr lang="en-US" smtClean="0"/>
              <a:t>4/30/25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9F705-194C-5442-9ADC-B8D95A66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9170FD-C8D9-7949-AC8E-607D0B2C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5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64D-2810-9346-8360-0331A16E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E160F-DC2F-124B-B089-0E1C209D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B8AF-ABB7-EB4B-BFEE-B230BD3B06E2}" type="datetime1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9AEA0-968C-C343-B532-5F2A35CA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813E3-A1E9-CE43-8B40-E939ECFF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2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5953C-AF52-DA44-8CC2-A8886724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E47A-0F62-B14E-B9D4-2ED6E48931BA}" type="datetime1">
              <a:rPr lang="en-US" smtClean="0"/>
              <a:t>4/30/25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5F62C-1FD7-154A-9CBA-1ADF391F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30386-56B8-5A4D-A4C2-FD1F5DB8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6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6CF1-7F31-024F-8022-2A7FF3E4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8AB3D-BD16-344E-B202-9C4B9009F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DF0ED-165B-7943-8FC8-03F2D5A38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65153-C036-0549-9D01-52B0A3A0E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50DE-CB83-BD40-932C-16E4145B5C84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8847-A1FA-C244-BB9C-4F41F93C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792F1-669E-6344-8E6B-5B38C81D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D37E-7BEE-9847-AFD4-ABB0B2F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1810F-27FE-454F-B1D1-37F75FBB9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0C272-1E88-7F4C-9F17-EF5F1D86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9F7A2-2957-6349-86EF-2D0BDECD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9429-FC01-504F-87C2-8EA3A7C9E5FB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7EC8-3919-F247-B6A6-8AE532A2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TraceSim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E586A-7525-9249-B4B7-8598AD1B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E9A22-329D-8641-90AC-300D0618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58356-7CDD-B542-9A4F-BE1063E19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A4996-295B-634F-AE2C-9227A9BCB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1D98E10-F1A3-FE4A-B59B-EDCEEA9B48AF}" type="datetime1">
              <a:rPr lang="en-US" smtClean="0"/>
              <a:t>4/30/25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716B6-15BE-7348-BB3F-73CD80871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TraceSim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FD04A-3713-1F4A-BE7E-553DA0095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378FA71-CF66-0441-945B-4313F344C7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3D5D-7C99-CB4E-BE11-3A193AA87003}"/>
              </a:ext>
            </a:extLst>
          </p:cNvPr>
          <p:cNvSpPr/>
          <p:nvPr/>
        </p:nvSpPr>
        <p:spPr>
          <a:xfrm>
            <a:off x="0" y="0"/>
            <a:ext cx="12192000" cy="69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BF5235-359E-8F4B-9313-F5791F1D4AC6}"/>
              </a:ext>
            </a:extLst>
          </p:cNvPr>
          <p:cNvSpPr/>
          <p:nvPr userDrawn="1"/>
        </p:nvSpPr>
        <p:spPr>
          <a:xfrm>
            <a:off x="0" y="0"/>
            <a:ext cx="12192000" cy="69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1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212725" indent="-2127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466725" indent="-203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690563" indent="-203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923925" indent="-203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high-performance-computing/simulation-and-model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25A-5514-E249-98D7-EBDB48CF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192000" cy="1763609"/>
          </a:xfrm>
        </p:spPr>
        <p:txBody>
          <a:bodyPr>
            <a:noAutofit/>
          </a:bodyPr>
          <a:lstStyle/>
          <a:p>
            <a:r>
              <a:rPr lang="en-US" sz="4000" dirty="0" err="1"/>
              <a:t>TrioSim</a:t>
            </a:r>
            <a:r>
              <a:rPr lang="en-US" sz="4000" dirty="0"/>
              <a:t>: a Lightweight Simulator for</a:t>
            </a:r>
            <a:br>
              <a:rPr lang="en-US" sz="4000" dirty="0"/>
            </a:br>
            <a:r>
              <a:rPr lang="en-US" sz="3600" dirty="0"/>
              <a:t>Large-Scale DNN Workloads on Multi-GPU Systems</a:t>
            </a:r>
            <a:endParaRPr lang="en-US" sz="400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CDA88C9-48A7-0940-9360-9EFB1A01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1242E-4211-7549-AF67-A3CC76720E45}" type="datetime1">
              <a:rPr lang="en-US" smtClean="0"/>
              <a:t>4/30/25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05E2A64-BC77-3543-B07F-D31893C9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3E19C-2750-6746-B11E-B22D3D01930E}"/>
              </a:ext>
            </a:extLst>
          </p:cNvPr>
          <p:cNvSpPr txBox="1"/>
          <p:nvPr/>
        </p:nvSpPr>
        <p:spPr>
          <a:xfrm>
            <a:off x="838200" y="3426869"/>
            <a:ext cx="10515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DB2D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Ying Li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Yuhui Bao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2,3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Gongyu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Wang</a:t>
            </a:r>
            <a:r>
              <a:rPr lang="en-US" altLang="zh-C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Xinxin Mei</a:t>
            </a:r>
            <a:r>
              <a:rPr lang="en-US" altLang="zh-C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Pranav Vaid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3,5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Anandaroop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Ghosh</a:t>
            </a:r>
            <a:r>
              <a:rPr lang="en-US" altLang="zh-C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Adwait Jog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Darius Bunandar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Ajay Joshi</a:t>
            </a:r>
            <a:r>
              <a:rPr lang="en-US" baseline="30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3,7</a:t>
            </a: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Yifan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Sun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rgbClr val="3DB2D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William &amp; Mary    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Northeastern University    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Lightmatter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</a:t>
            </a:r>
            <a:r>
              <a:rPr lang="en-US" altLang="zh-CN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Jefferson Lab</a:t>
            </a:r>
          </a:p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Stanford University      </a:t>
            </a:r>
            <a:r>
              <a:rPr lang="en-US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University of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Virginia      </a:t>
            </a:r>
            <a:r>
              <a:rPr lang="en-US" altLang="zh-CN" sz="16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Boston University </a:t>
            </a:r>
            <a:b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10" descr="College of William &amp;amp; Mary – Logos Download">
            <a:extLst>
              <a:ext uri="{FF2B5EF4-FFF2-40B4-BE49-F238E27FC236}">
                <a16:creationId xmlns:a16="http://schemas.microsoft.com/office/drawing/2014/main" id="{BF4673CA-6B87-BB4B-B5F6-1E1F02E13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4"/>
          <a:stretch/>
        </p:blipFill>
        <p:spPr bwMode="auto">
          <a:xfrm>
            <a:off x="345260" y="5622696"/>
            <a:ext cx="1088685" cy="6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hool Logo">
            <a:extLst>
              <a:ext uri="{FF2B5EF4-FFF2-40B4-BE49-F238E27FC236}">
                <a16:creationId xmlns:a16="http://schemas.microsoft.com/office/drawing/2014/main" id="{0091EA4E-3D19-A906-9CEB-2B30CC00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40" y="5799700"/>
            <a:ext cx="1252137" cy="4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htmatter - The photonic (super)computer company.">
            <a:extLst>
              <a:ext uri="{FF2B5EF4-FFF2-40B4-BE49-F238E27FC236}">
                <a16:creationId xmlns:a16="http://schemas.microsoft.com/office/drawing/2014/main" id="{F7829064-BF3A-AB09-750C-892A303D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83" y="5654658"/>
            <a:ext cx="713194" cy="7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AI Bootcamp — Rajpurkar Lab">
            <a:extLst>
              <a:ext uri="{FF2B5EF4-FFF2-40B4-BE49-F238E27FC236}">
                <a16:creationId xmlns:a16="http://schemas.microsoft.com/office/drawing/2014/main" id="{CA79E7BC-3C97-CA34-7852-FB90780E5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0"/>
          <a:stretch/>
        </p:blipFill>
        <p:spPr bwMode="auto">
          <a:xfrm>
            <a:off x="6908987" y="5799700"/>
            <a:ext cx="967472" cy="4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mal Horizontal version of the University of Virginia logo">
            <a:extLst>
              <a:ext uri="{FF2B5EF4-FFF2-40B4-BE49-F238E27FC236}">
                <a16:creationId xmlns:a16="http://schemas.microsoft.com/office/drawing/2014/main" id="{E8D0BBEB-A487-E1BA-0259-731D50694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0" t="30088" r="18040" b="29562"/>
          <a:stretch/>
        </p:blipFill>
        <p:spPr bwMode="auto">
          <a:xfrm>
            <a:off x="8478891" y="5796975"/>
            <a:ext cx="1703088" cy="4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me">
            <a:extLst>
              <a:ext uri="{FF2B5EF4-FFF2-40B4-BE49-F238E27FC236}">
                <a16:creationId xmlns:a16="http://schemas.microsoft.com/office/drawing/2014/main" id="{F657098B-737E-0324-F066-B190A2EB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922" y="5799700"/>
            <a:ext cx="1442760" cy="36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oston University Logo">
            <a:extLst>
              <a:ext uri="{FF2B5EF4-FFF2-40B4-BE49-F238E27FC236}">
                <a16:creationId xmlns:a16="http://schemas.microsoft.com/office/drawing/2014/main" id="{96CC42F0-227E-4D59-C7F4-FC302543D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95" y="5668941"/>
            <a:ext cx="1187462" cy="6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1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5EF4D9-47FA-70B2-CEDA-1F3FF8F0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67" y="1998534"/>
            <a:ext cx="10218463" cy="372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10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6856653-897C-CB22-7C7F-B6091FE7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1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8AA6F5-6940-C2E7-D21E-BC2F372D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5CF4994-E805-E865-355A-4DD4CEAC8D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083" b="48176"/>
          <a:stretch/>
        </p:blipFill>
        <p:spPr>
          <a:xfrm>
            <a:off x="986767" y="1998534"/>
            <a:ext cx="2137433" cy="19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3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12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35EB29-AD33-13FF-9B3C-3473A390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69" y="2170390"/>
            <a:ext cx="6898758" cy="288382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EEF4B0-CEE5-2718-B734-298DA5B5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E5BD4FF-8BA7-500B-C514-1BB908FE3A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9083" b="48176"/>
          <a:stretch/>
        </p:blipFill>
        <p:spPr>
          <a:xfrm>
            <a:off x="986767" y="1998534"/>
            <a:ext cx="2137433" cy="19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0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25B7B419-C10E-1FBA-5DC7-F7232ADF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482" b="8970"/>
          <a:stretch/>
        </p:blipFill>
        <p:spPr>
          <a:xfrm>
            <a:off x="986767" y="1998534"/>
            <a:ext cx="2096675" cy="3392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1A8DA-0504-B69F-76F7-0576FE57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DA5BFF7-2192-C90B-402E-2F903558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14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1990143"/>
            <a:ext cx="2913321" cy="52162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782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30799A-2EAA-46CD-16E5-DC95FD83C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1792" y="2811221"/>
            <a:ext cx="3837615" cy="2409490"/>
          </a:xfrm>
        </p:spPr>
        <p:txBody>
          <a:bodyPr/>
          <a:lstStyle/>
          <a:p>
            <a:r>
              <a:rPr lang="en-US" dirty="0"/>
              <a:t>Trace Extrapolator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Communication pattern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72BF5EA-0467-2299-FE9B-A6014A5D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5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2871AF8A-5807-FCC3-DC6E-C535CC61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1998535"/>
            <a:ext cx="2913321" cy="51323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34000"/>
            <a:ext cx="453241" cy="6393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7338465" y="2449367"/>
            <a:ext cx="3017647" cy="259764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6A98B8-1843-00FF-53B3-1E628A3F4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132B10-9E7E-9E39-344F-22F0B56B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4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A92D184-5A24-A368-99D4-A61BCF4E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1998535"/>
            <a:ext cx="2913321" cy="51323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909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62" t="1032" r="19451" b="-1032"/>
          <a:stretch/>
        </p:blipFill>
        <p:spPr>
          <a:xfrm>
            <a:off x="7338465" y="2449367"/>
            <a:ext cx="3209033" cy="2597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FDCE34-C7AA-A69C-6135-B3E55510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5445209" y="224038"/>
            <a:ext cx="2065916" cy="177837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EE2704-1184-8EF9-2216-8BC5118A1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49F6EF-2B92-B57B-2472-AF5E041E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EA65347-1C71-F9DE-C107-18E8DD38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1998535"/>
            <a:ext cx="2913321" cy="51323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782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48" t="109" r="-438" b="-109"/>
          <a:stretch/>
        </p:blipFill>
        <p:spPr>
          <a:xfrm>
            <a:off x="8314660" y="2438787"/>
            <a:ext cx="1522570" cy="2597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FDCE34-C7AA-A69C-6135-B3E55510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5445209" y="224038"/>
            <a:ext cx="2065916" cy="17783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FEACDF-2794-6A7B-6633-B8C4AD06BD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62" t="1032" r="19451" b="-1032"/>
          <a:stretch/>
        </p:blipFill>
        <p:spPr>
          <a:xfrm>
            <a:off x="7576491" y="224038"/>
            <a:ext cx="2196941" cy="177837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D8BF94-CC2B-B374-EB61-F55A065B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A23383F-874C-EB7E-3DFF-1580D2ED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7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D2BF492-40BF-6596-FE7C-263A6B43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2022557"/>
            <a:ext cx="2913321" cy="48921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0714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909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48" t="109" r="-438" b="-109"/>
          <a:stretch/>
        </p:blipFill>
        <p:spPr>
          <a:xfrm>
            <a:off x="9772456" y="190852"/>
            <a:ext cx="1051482" cy="1793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FDCE34-C7AA-A69C-6135-B3E55510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5445209" y="224038"/>
            <a:ext cx="2065916" cy="17783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FEACDF-2794-6A7B-6633-B8C4AD06BD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62" t="1032" r="19451" b="-1032"/>
          <a:stretch/>
        </p:blipFill>
        <p:spPr>
          <a:xfrm>
            <a:off x="7542436" y="224038"/>
            <a:ext cx="2196941" cy="177837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8E0B81A-5300-B7C1-3E75-B2C9E02F15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7671" y="2662702"/>
            <a:ext cx="2742304" cy="242395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D0A473-9018-7A7D-3D8E-5C5613A4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1A778BE-C5C5-95F9-A12A-AB0E2A08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0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05B0700-389C-7C71-6A0D-AE1A1E13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32" b="5091"/>
          <a:stretch/>
        </p:blipFill>
        <p:spPr>
          <a:xfrm>
            <a:off x="986767" y="1998535"/>
            <a:ext cx="5402251" cy="3536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19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6FC2B-667D-0ACE-07CF-B42E9D0669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7062" y="2034451"/>
            <a:ext cx="2913321" cy="47731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BCB022-070A-DBA0-EA26-45A6B81612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17613" y="2422566"/>
            <a:ext cx="1512770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ECE57F-BEF0-A4BE-A04A-A137EC6758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3097" y="5390952"/>
            <a:ext cx="453241" cy="5316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9A341-BE61-0326-691C-2DD84B3C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48" t="109" r="-438" b="-109"/>
          <a:stretch/>
        </p:blipFill>
        <p:spPr>
          <a:xfrm>
            <a:off x="9772456" y="190852"/>
            <a:ext cx="1051482" cy="1793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FDCE34-C7AA-A69C-6135-B3E55510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75"/>
          <a:stretch/>
        </p:blipFill>
        <p:spPr>
          <a:xfrm>
            <a:off x="5445209" y="224038"/>
            <a:ext cx="2065916" cy="17783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FEACDF-2794-6A7B-6633-B8C4AD06BD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62" t="1032" r="19451" b="-1032"/>
          <a:stretch/>
        </p:blipFill>
        <p:spPr>
          <a:xfrm>
            <a:off x="7542436" y="224038"/>
            <a:ext cx="2196941" cy="177837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8E0B81A-5300-B7C1-3E75-B2C9E02F15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17681" y="365124"/>
            <a:ext cx="1374319" cy="12147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D0A473-9018-7A7D-3D8E-5C5613A4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281" y="365126"/>
            <a:ext cx="2573770" cy="1325562"/>
          </a:xfrm>
        </p:spPr>
        <p:txBody>
          <a:bodyPr>
            <a:normAutofit/>
          </a:bodyPr>
          <a:lstStyle/>
          <a:p>
            <a:r>
              <a:rPr lang="en-US" sz="1800" dirty="0"/>
              <a:t>Trace Extrapolator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parallelism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Network structure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Communication pattern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8A90A9-17C7-822F-5203-7B3C13084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034" y="2855529"/>
            <a:ext cx="4585766" cy="200005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876FD8F-9AFC-6EAE-F9F5-BC9F445E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3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42FF-0CFA-97C5-FB55-0B514BE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E734-8635-7632-0F52-A22BFEED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415B-A840-EB0A-BB0D-5E2DCD1B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CDF283-F49E-4D13-2495-69EA189A5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10" b="14999"/>
          <a:stretch/>
        </p:blipFill>
        <p:spPr>
          <a:xfrm>
            <a:off x="4552950" y="1275020"/>
            <a:ext cx="3086216" cy="353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1ED79C-21FF-CDC0-AFFC-D150B54D1561}"/>
              </a:ext>
            </a:extLst>
          </p:cNvPr>
          <p:cNvSpPr txBox="1"/>
          <p:nvPr/>
        </p:nvSpPr>
        <p:spPr>
          <a:xfrm>
            <a:off x="4561156" y="4938496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Large Workload</a:t>
            </a:r>
          </a:p>
        </p:txBody>
      </p:sp>
      <p:pic>
        <p:nvPicPr>
          <p:cNvPr id="1028" name="Picture 4" descr="NVIDIA A100 | NVIDIA">
            <a:extLst>
              <a:ext uri="{FF2B5EF4-FFF2-40B4-BE49-F238E27FC236}">
                <a16:creationId xmlns:a16="http://schemas.microsoft.com/office/drawing/2014/main" id="{C9800219-BD15-4614-29D2-5EF57660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17" y="2532450"/>
            <a:ext cx="3385166" cy="19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D86192-27A7-9FA4-CE43-219EA3FDE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050" y="4779239"/>
            <a:ext cx="1130300" cy="10541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714347-80F9-8FE8-25A4-625CA9E5B897}"/>
              </a:ext>
            </a:extLst>
          </p:cNvPr>
          <p:cNvSpPr txBox="1"/>
          <p:nvPr/>
        </p:nvSpPr>
        <p:spPr>
          <a:xfrm>
            <a:off x="8489842" y="4343377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25000 A</a:t>
            </a: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100</a:t>
            </a:r>
            <a:r>
              <a:rPr lang="zh-CN" alt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GPUs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824A6A-2EE6-8EFA-9644-2E4E5AB11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433" y="1128089"/>
            <a:ext cx="1317627" cy="120136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4D93D96-E240-4575-D897-F7599C97B380}"/>
              </a:ext>
            </a:extLst>
          </p:cNvPr>
          <p:cNvSpPr txBox="1"/>
          <p:nvPr/>
        </p:nvSpPr>
        <p:spPr>
          <a:xfrm>
            <a:off x="8459396" y="2375079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GPT-4 network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90D2018-77A7-A25D-CFF6-EBE6E657FA2A}"/>
              </a:ext>
            </a:extLst>
          </p:cNvPr>
          <p:cNvSpPr txBox="1"/>
          <p:nvPr/>
        </p:nvSpPr>
        <p:spPr>
          <a:xfrm>
            <a:off x="8559117" y="5907369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90-100 days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D9162-63E1-4538-9BE5-20B47B3A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4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E863A61-09CB-0352-C6D0-71BFE480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702" b="-1016"/>
          <a:stretch/>
        </p:blipFill>
        <p:spPr>
          <a:xfrm>
            <a:off x="986767" y="1998534"/>
            <a:ext cx="8716033" cy="3764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8ED3-E37D-0953-D1BB-460C9877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4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7AB15FA-5C79-23BE-C797-F6950DBD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3" r="14702" b="7766"/>
          <a:stretch/>
        </p:blipFill>
        <p:spPr>
          <a:xfrm>
            <a:off x="3987207" y="1998535"/>
            <a:ext cx="5715593" cy="34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21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9ECA3F-2DE7-817E-6DF8-D16A61C94E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34585" y="2504865"/>
            <a:ext cx="2360429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641658-85E9-2F6D-2E99-EA1CDFE5B4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7" y="5079580"/>
            <a:ext cx="2668236" cy="4607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123403-82F7-7ABA-10DB-71967E16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0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71D927F-75FA-D2FE-D4F1-1B56EC14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3" t="-836" r="14449" b="70519"/>
          <a:stretch/>
        </p:blipFill>
        <p:spPr>
          <a:xfrm>
            <a:off x="3987207" y="1992162"/>
            <a:ext cx="7366590" cy="144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22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605043-6FE7-8C1B-8377-7C64473612D7}"/>
              </a:ext>
            </a:extLst>
          </p:cNvPr>
          <p:cNvSpPr>
            <a:spLocks/>
          </p:cNvSpPr>
          <p:nvPr/>
        </p:nvSpPr>
        <p:spPr>
          <a:xfrm>
            <a:off x="3764478" y="2743200"/>
            <a:ext cx="1888177" cy="296311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64E9A2-5C86-5CBE-FBF2-6E76F332A006}"/>
              </a:ext>
            </a:extLst>
          </p:cNvPr>
          <p:cNvSpPr/>
          <p:nvPr/>
        </p:nvSpPr>
        <p:spPr>
          <a:xfrm>
            <a:off x="3987207" y="5079580"/>
            <a:ext cx="2668236" cy="4607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F8A704-2271-1D9B-DDA1-EC60149C99C8}"/>
              </a:ext>
            </a:extLst>
          </p:cNvPr>
          <p:cNvSpPr/>
          <p:nvPr/>
        </p:nvSpPr>
        <p:spPr>
          <a:xfrm>
            <a:off x="8814391" y="2048718"/>
            <a:ext cx="2222203" cy="69448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CF8F4-C3F4-44D2-0E12-389A160E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6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A8E1-75DE-25DE-9B05-AD0FF965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009A8-3D21-BD12-457C-602C5DD3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FF8C88-63A9-9AF0-6C41-53930A1E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MICRO 2023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9FAF5B-3E27-A2DB-3BCB-AFF1B985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657" y="1526381"/>
            <a:ext cx="7454705" cy="166674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21F9365-6850-BB4B-1B41-96CA8C20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3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A8E1-75DE-25DE-9B05-AD0FF965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009A8-3D21-BD12-457C-602C5DD3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CA3884-1F09-06F4-0D22-202A2EEA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06" y="2589682"/>
            <a:ext cx="6206534" cy="3507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FF8C88-63A9-9AF0-6C41-53930A1E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MICRO 2023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DB658E-E8F0-1209-B254-C0AFD044D9D0}"/>
              </a:ext>
            </a:extLst>
          </p:cNvPr>
          <p:cNvSpPr txBox="1"/>
          <p:nvPr/>
        </p:nvSpPr>
        <p:spPr>
          <a:xfrm>
            <a:off x="1998518" y="1404902"/>
            <a:ext cx="9029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Layer or kernel execution times are generally linearly correlated to their </a:t>
            </a:r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Floating Point Operations.</a:t>
            </a:r>
            <a:endParaRPr lang="zh-CN" altLang="en-US" sz="2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F5F6711-521A-ADAF-BA5D-A82034F7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7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E35E85-0ACB-BC36-52BA-52D5E654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3" r="14702" b="7766"/>
          <a:stretch/>
        </p:blipFill>
        <p:spPr>
          <a:xfrm>
            <a:off x="3987207" y="1998535"/>
            <a:ext cx="5715593" cy="34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9ECA3F-2DE7-817E-6DF8-D16A61C94E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8" y="2504865"/>
            <a:ext cx="13078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641658-85E9-2F6D-2E99-EA1CDFE5B4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7" y="5079580"/>
            <a:ext cx="2360429" cy="4607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F9BEAA7-B15F-8A89-8021-04AAE95B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7FB8BD3-56EE-9257-6F27-F6EE4FC2B2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296" t="66302" r="14706" b="6371"/>
          <a:stretch/>
        </p:blipFill>
        <p:spPr>
          <a:xfrm>
            <a:off x="5782339" y="2591302"/>
            <a:ext cx="5571461" cy="1291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AF7BC0-8B9D-61A0-272C-D7367CF0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26</a:t>
            </a:fld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457857-5580-02D9-178F-A7173FC75A76}"/>
              </a:ext>
            </a:extLst>
          </p:cNvPr>
          <p:cNvSpPr/>
          <p:nvPr/>
        </p:nvSpPr>
        <p:spPr>
          <a:xfrm>
            <a:off x="3040333" y="3397178"/>
            <a:ext cx="4360001" cy="29273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1AA871C-CBD2-543E-2BDF-E09A8B3153B2}"/>
              </a:ext>
            </a:extLst>
          </p:cNvPr>
          <p:cNvCxnSpPr>
            <a:cxnSpLocks/>
          </p:cNvCxnSpPr>
          <p:nvPr/>
        </p:nvCxnSpPr>
        <p:spPr>
          <a:xfrm flipV="1">
            <a:off x="1673970" y="3685443"/>
            <a:ext cx="1160326" cy="778185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35C5C92-178F-DB54-A6CF-F25496FA2A0B}"/>
              </a:ext>
            </a:extLst>
          </p:cNvPr>
          <p:cNvSpPr txBox="1"/>
          <p:nvPr/>
        </p:nvSpPr>
        <p:spPr>
          <a:xfrm>
            <a:off x="5462275" y="3996317"/>
            <a:ext cx="6729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Bandwidth      2. Latency</a:t>
            </a:r>
          </a:p>
          <a:p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Transfer Time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Size/ Link Bandwidth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 Latency</a:t>
            </a:r>
            <a:endParaRPr lang="zh-CN" alt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7574B18-9B15-8412-6960-E3275AB6A892}"/>
              </a:ext>
            </a:extLst>
          </p:cNvPr>
          <p:cNvCxnSpPr>
            <a:cxnSpLocks/>
          </p:cNvCxnSpPr>
          <p:nvPr/>
        </p:nvCxnSpPr>
        <p:spPr>
          <a:xfrm>
            <a:off x="3588972" y="3685443"/>
            <a:ext cx="1199686" cy="778185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E00E2E8-E570-E98A-B282-0F02E60C4C43}"/>
              </a:ext>
            </a:extLst>
          </p:cNvPr>
          <p:cNvCxnSpPr>
            <a:cxnSpLocks/>
          </p:cNvCxnSpPr>
          <p:nvPr/>
        </p:nvCxnSpPr>
        <p:spPr>
          <a:xfrm>
            <a:off x="1673970" y="5178420"/>
            <a:ext cx="1160326" cy="756889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F3A322A-CC16-061E-4D71-EEEB668DAB92}"/>
              </a:ext>
            </a:extLst>
          </p:cNvPr>
          <p:cNvCxnSpPr>
            <a:cxnSpLocks/>
          </p:cNvCxnSpPr>
          <p:nvPr/>
        </p:nvCxnSpPr>
        <p:spPr>
          <a:xfrm flipV="1">
            <a:off x="3588972" y="5178420"/>
            <a:ext cx="1199686" cy="756889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F646D83-F767-AE03-2EC6-90F855E2490E}"/>
              </a:ext>
            </a:extLst>
          </p:cNvPr>
          <p:cNvCxnSpPr>
            <a:cxnSpLocks/>
          </p:cNvCxnSpPr>
          <p:nvPr/>
        </p:nvCxnSpPr>
        <p:spPr>
          <a:xfrm flipV="1">
            <a:off x="3211634" y="3984504"/>
            <a:ext cx="0" cy="1593409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C522B3EB-86EC-6F52-8C71-9C64F2568FDE}"/>
              </a:ext>
            </a:extLst>
          </p:cNvPr>
          <p:cNvCxnSpPr>
            <a:cxnSpLocks/>
          </p:cNvCxnSpPr>
          <p:nvPr/>
        </p:nvCxnSpPr>
        <p:spPr>
          <a:xfrm flipH="1">
            <a:off x="2051308" y="4821024"/>
            <a:ext cx="2360012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15D22DF0-608F-F574-5CE4-FE1D25BA3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80" y="4702103"/>
            <a:ext cx="2146300" cy="317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BDBA86-44C5-0E7D-F108-7381C918AB9D}"/>
              </a:ext>
            </a:extLst>
          </p:cNvPr>
          <p:cNvSpPr/>
          <p:nvPr/>
        </p:nvSpPr>
        <p:spPr>
          <a:xfrm>
            <a:off x="9306046" y="2591302"/>
            <a:ext cx="1111169" cy="393539"/>
          </a:xfrm>
          <a:prstGeom prst="rect">
            <a:avLst/>
          </a:prstGeom>
          <a:noFill/>
          <a:ln w="38100">
            <a:solidFill>
              <a:srgbClr val="F2931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2AD0DD2-71BD-F600-ADFE-DC8E18B2D19A}"/>
              </a:ext>
            </a:extLst>
          </p:cNvPr>
          <p:cNvSpPr/>
          <p:nvPr/>
        </p:nvSpPr>
        <p:spPr>
          <a:xfrm>
            <a:off x="7500395" y="2884026"/>
            <a:ext cx="879465" cy="393539"/>
          </a:xfrm>
          <a:prstGeom prst="rect">
            <a:avLst/>
          </a:prstGeom>
          <a:noFill/>
          <a:ln w="38100">
            <a:solidFill>
              <a:srgbClr val="F2931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F2931E"/>
              </a:solidFill>
              <a:highlight>
                <a:srgbClr val="F2931E"/>
              </a:highlight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AB6004E-5722-B374-68E7-376BC8FEAB18}"/>
              </a:ext>
            </a:extLst>
          </p:cNvPr>
          <p:cNvSpPr/>
          <p:nvPr/>
        </p:nvSpPr>
        <p:spPr>
          <a:xfrm>
            <a:off x="2834296" y="3323771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659895E5-3525-32D4-F15C-D874F90FEE3D}"/>
              </a:ext>
            </a:extLst>
          </p:cNvPr>
          <p:cNvSpPr/>
          <p:nvPr/>
        </p:nvSpPr>
        <p:spPr>
          <a:xfrm>
            <a:off x="2841868" y="5627137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2D8B3FC-E15C-EA2E-4255-870776BAD561}"/>
              </a:ext>
            </a:extLst>
          </p:cNvPr>
          <p:cNvSpPr/>
          <p:nvPr/>
        </p:nvSpPr>
        <p:spPr>
          <a:xfrm>
            <a:off x="1266582" y="4509185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3CD8B21F-40E3-C456-56E9-272F649588EB}"/>
              </a:ext>
            </a:extLst>
          </p:cNvPr>
          <p:cNvSpPr/>
          <p:nvPr/>
        </p:nvSpPr>
        <p:spPr>
          <a:xfrm>
            <a:off x="4452825" y="4509185"/>
            <a:ext cx="747104" cy="623677"/>
          </a:xfrm>
          <a:prstGeom prst="roundRect">
            <a:avLst/>
          </a:prstGeom>
          <a:solidFill>
            <a:srgbClr val="12AAB5"/>
          </a:solidFill>
          <a:ln w="38100">
            <a:solidFill>
              <a:srgbClr val="12AA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GPU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60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D4153F9-3714-C586-3926-E615D2B3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3" r="14702" b="7766"/>
          <a:stretch/>
        </p:blipFill>
        <p:spPr>
          <a:xfrm>
            <a:off x="3987207" y="1998535"/>
            <a:ext cx="5715593" cy="34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9ECA3F-2DE7-817E-6DF8-D16A61C94E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8" y="2504865"/>
            <a:ext cx="1307806" cy="26244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641658-85E9-2F6D-2E99-EA1CDFE5B4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87207" y="5079580"/>
            <a:ext cx="2360429" cy="4607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AB2C321-66DA-7767-1C1F-1EA306B3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1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F383843-1BB8-DD23-66EB-7F004E44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702" b="-1016"/>
          <a:stretch/>
        </p:blipFill>
        <p:spPr>
          <a:xfrm>
            <a:off x="986767" y="1998534"/>
            <a:ext cx="8716033" cy="3764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D4F92-4BC5-D7EF-AE76-9A4500AB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D8909-D3DA-2015-BA6F-18CDA804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00D5077E-15C3-762E-B518-470D05DD5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67" y="1998534"/>
            <a:ext cx="10218463" cy="37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0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34C8700-AD1C-91AD-B423-41916187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2480305"/>
            <a:ext cx="2129786" cy="1554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942FF-0CFA-97C5-FB55-0B514BE5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E734-8635-7632-0F52-A22BFEED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5837-9942-72AA-391E-FAA0811E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415B-A840-EB0A-BB0D-5E2DCD1B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26221-62F7-0D0B-268A-0B3128397DEE}"/>
              </a:ext>
            </a:extLst>
          </p:cNvPr>
          <p:cNvSpPr txBox="1"/>
          <p:nvPr/>
        </p:nvSpPr>
        <p:spPr>
          <a:xfrm>
            <a:off x="6362006" y="5354164"/>
            <a:ext cx="391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GB200. Two GPUs, one CPU</a:t>
            </a:r>
            <a:r>
              <a:rPr lang="en-US" altLang="zh-CN" i="1" dirty="0">
                <a:solidFill>
                  <a:srgbClr val="131313"/>
                </a:solidFill>
                <a:latin typeface="__polySansMono_0d16dc"/>
              </a:rPr>
              <a:t>.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1A652686-6548-5B6B-D1BE-AF157589A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510" b="14999"/>
          <a:stretch/>
        </p:blipFill>
        <p:spPr>
          <a:xfrm>
            <a:off x="1837886" y="1690688"/>
            <a:ext cx="3086216" cy="353160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D3E4690C-CE09-ECCD-A78B-9D647CB5B5A4}"/>
              </a:ext>
            </a:extLst>
          </p:cNvPr>
          <p:cNvSpPr txBox="1"/>
          <p:nvPr/>
        </p:nvSpPr>
        <p:spPr>
          <a:xfrm>
            <a:off x="1846092" y="5354164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Large Workload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84EDBD-6263-869D-9486-3DC9E38FC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648" y="1690687"/>
            <a:ext cx="2964800" cy="3531601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1C6FB553-8CF1-778E-665A-161B439AB121}"/>
              </a:ext>
            </a:extLst>
          </p:cNvPr>
          <p:cNvSpPr txBox="1"/>
          <p:nvPr/>
        </p:nvSpPr>
        <p:spPr>
          <a:xfrm>
            <a:off x="9871454" y="4153284"/>
            <a:ext cx="235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= 5 A</a:t>
            </a: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100</a:t>
            </a:r>
            <a:r>
              <a:rPr lang="zh-CN" alt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GPUs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05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30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54225" y="1536174"/>
            <a:ext cx="105156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Hardware.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P1: 2 NVIDIA A40 GPUs, connected with PCIe.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P2: 4 NVIDIA A100 GPUs, connected with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NVLinks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P3: 8 NVIDIA H100 GPUs, connected with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NVLinks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Software.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CUDA 12.1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 2.1.0+cu121</a:t>
            </a:r>
          </a:p>
          <a:p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Torchvision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0.16.0+cu121</a:t>
            </a:r>
          </a:p>
          <a:p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Torchaudio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2.1.0+cu121 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Workloads.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 Classification: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DenseNet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ResNet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VGG.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NLP: GPT-2, BERT-Base-Uncased, T5-Small, FLAN-T5-Small, and Llama.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 strategy.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parallelism, tensor parallelism, and pipeline parallelism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093B9F2-0C1D-1475-1308-1E7EE96C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4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31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Prediction errors comparing using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applying distributed data parallelism on P1 and P2.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errors of the experiment set for P1 and P2 are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2.91% and 2.73%.</a:t>
            </a:r>
          </a:p>
        </p:txBody>
      </p:sp>
      <p:pic>
        <p:nvPicPr>
          <p:cNvPr id="10" name="图片 9" descr="图表&#10;&#10;AI 生成的内容可能不正确。">
            <a:extLst>
              <a:ext uri="{FF2B5EF4-FFF2-40B4-BE49-F238E27FC236}">
                <a16:creationId xmlns:a16="http://schemas.microsoft.com/office/drawing/2014/main" id="{6F2B1D60-8CA8-1328-5F8A-107C6BA8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21" y="2746889"/>
            <a:ext cx="7772400" cy="30823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4408A85-E7B7-357B-FCAC-3F223523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7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14DC7-F4A1-8364-135D-D635EA27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F1D3-CF7F-B5B0-F36D-A82EAAC3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E8BBA-4852-6651-3AF8-0241B2B5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2AB0-ED60-D040-5A81-D754C01C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32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88EF77-88DE-AD3A-4814-59F6AA4677CF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Tensor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Prediction errors comparing using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applying Tensor parallelism on P1 and P2.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errors of the experiment set for P1 and P2 are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4.51% and 11.24%.</a:t>
            </a:r>
          </a:p>
        </p:txBody>
      </p:sp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30230C4B-8A28-E9E5-89FC-FA74D556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21" y="2746889"/>
            <a:ext cx="7727562" cy="3194222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DFC17E-194D-0A8F-2873-5E8417206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B0DCAE-6494-9BEC-1E96-BC651FD4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2837429"/>
            <a:ext cx="7747000" cy="347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33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Pipeline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prediction error comparing using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applying pipeline parallelism on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 A100 GPUs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errors are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5.14%, 8.96%, and 8.18%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chunk, 2 chunks, and 4 chunks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respectively.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C6F2BEA-6A79-F65B-42BD-FD89BDCC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7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1826-BBEB-B36A-B62A-6D82043B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989A-8B93-C17C-BC44-56CF6C34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59CD-064E-E2E3-A7A7-3D129A533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82BE7-AC03-7A75-1D44-22AD873F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EDEA2-CC76-BAD3-49E9-80BE0E4B7746}"/>
              </a:ext>
            </a:extLst>
          </p:cNvPr>
          <p:cNvSpPr txBox="1"/>
          <p:nvPr/>
        </p:nvSpPr>
        <p:spPr>
          <a:xfrm>
            <a:off x="1375490" y="1421326"/>
            <a:ext cx="10515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GPUs validation-----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validate on P3, 8 H100 systems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1 (cross-GPU prediction), </a:t>
            </a:r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(1xA40 &amp; 1xA100, BS128), output (8xH100, BS256);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traces from single A40 and A100 GPUs with a batch size of 128—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 Li’s model—to predict the performance on the 8 H100 system at batch size 256. 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2 (same-GPU prediction), </a:t>
            </a:r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(1xH100, BS256), output (8xH100, BS256)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traces for a batch size of 256 on a single H100 GPU and use it as input of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predict performance for the 8 H100 system.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264C5FD-3533-3533-22F8-24EA47254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7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69D7-C2EE-DC2B-CB11-210E3BD79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0810-1E1D-01A0-E210-F39EFA9D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82963-4022-F801-B124-9F07ECCF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4896C-9EAF-16FD-B79D-A2847F32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35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F45F03-4DEE-CEE2-8C10-42A4D1FEBB98}"/>
              </a:ext>
            </a:extLst>
          </p:cNvPr>
          <p:cNvSpPr txBox="1"/>
          <p:nvPr/>
        </p:nvSpPr>
        <p:spPr>
          <a:xfrm>
            <a:off x="1375490" y="1421326"/>
            <a:ext cx="10515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GPUs validation-----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validate on P3, 8 H100 systems</a:t>
            </a:r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1 (cross-GPU prediction),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 is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9.09%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data parallelism,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9.07%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tensor parallelism</a:t>
            </a:r>
          </a:p>
          <a:p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2 (same-GPU prediction),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 is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6.69%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data parallelism,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9.09%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tensor parallelism</a:t>
            </a:r>
          </a:p>
        </p:txBody>
      </p:sp>
      <p:pic>
        <p:nvPicPr>
          <p:cNvPr id="5" name="图片 4" descr="图表, 条形图&#10;&#10;AI 生成的内容可能不正确。">
            <a:extLst>
              <a:ext uri="{FF2B5EF4-FFF2-40B4-BE49-F238E27FC236}">
                <a16:creationId xmlns:a16="http://schemas.microsoft.com/office/drawing/2014/main" id="{38872C55-4F73-33E9-5697-C7C9234D3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44" y="3042746"/>
            <a:ext cx="7466435" cy="345013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0DC178-AFC0-D0F3-76D9-78AD03F3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49024-CACE-B4D6-1250-0C14E9FE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C5A7-0747-3E81-B0C7-F1EA431D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A4FB8-BE2A-4271-9501-735EEFF5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F3664-A6CC-CC1E-1E77-D4517EE4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36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E424B4-F1F5-9D86-783F-29E453BBD45A}"/>
              </a:ext>
            </a:extLst>
          </p:cNvPr>
          <p:cNvSpPr txBox="1"/>
          <p:nvPr/>
        </p:nvSpPr>
        <p:spPr>
          <a:xfrm>
            <a:off x="1375490" y="1421326"/>
            <a:ext cx="10515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GPUs validation-----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validate on P3, 8 H100 systems</a:t>
            </a:r>
          </a:p>
          <a:p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1 (cross-GPU prediction),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 is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5.65%, 16.28%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pipeline parallelism with 1, and 2 chunks, respectively.</a:t>
            </a:r>
          </a:p>
          <a:p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2 (same-GPU prediction),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 is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4.20%, 13.76%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pipeline parallelism with 1, and 2 chunks, respectively.</a:t>
            </a:r>
          </a:p>
        </p:txBody>
      </p:sp>
      <p:pic>
        <p:nvPicPr>
          <p:cNvPr id="5" name="图片 4" descr="图表, 条形图&#10;&#10;AI 生成的内容可能不正确。">
            <a:extLst>
              <a:ext uri="{FF2B5EF4-FFF2-40B4-BE49-F238E27FC236}">
                <a16:creationId xmlns:a16="http://schemas.microsoft.com/office/drawing/2014/main" id="{7007E6A2-D90D-FFC8-C166-F24BA113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992" y="3076156"/>
            <a:ext cx="7557132" cy="3280194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3F8E8C-06CF-DA73-8F81-762C1AD3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4569-FA69-E9DA-7B64-E7D8D1B6F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BDE4-9E41-7F24-2594-85E741A7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7E7A6-F49E-1EA9-2642-F2B44B1A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171E3-017A-E47B-BF17-D7474435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37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FBDD6A-6A42-EF12-4DB8-4A399803A6E9}"/>
              </a:ext>
            </a:extLst>
          </p:cNvPr>
          <p:cNvSpPr txBox="1"/>
          <p:nvPr/>
        </p:nvSpPr>
        <p:spPr>
          <a:xfrm>
            <a:off x="1375490" y="1466482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explore multi-GPU systems.</a:t>
            </a:r>
          </a:p>
          <a:p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None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study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high-level system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behaviors, </a:t>
            </a:r>
          </a:p>
          <a:p>
            <a:pPr>
              <a:buNone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e.g.  parallelization strategies, network topologies, and scaling configurations. </a:t>
            </a:r>
          </a:p>
          <a:p>
            <a:pPr>
              <a:buNone/>
            </a:pPr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None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combined with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low-level simulators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architecture-level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investigations.</a:t>
            </a:r>
            <a:endParaRPr lang="en-US" altLang="zh-CN" dirty="0">
              <a:solidFill>
                <a:srgbClr val="FC6A08"/>
              </a:solidFill>
              <a:effectLst/>
              <a:latin typeface="Helvetica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EA45E-FE79-FE83-BAAD-5A256544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12CA-B2EB-80AA-81B1-6FC37DAE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6E51-9F3C-892D-6646-9D796F52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F4FCA-BF43-2388-BC61-7CE61C7C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1A2BA-830E-D0B0-5564-7319B3C6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38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DE3063-4B8D-7D34-9163-7FBF7EC3812F}"/>
              </a:ext>
            </a:extLst>
          </p:cNvPr>
          <p:cNvSpPr txBox="1"/>
          <p:nvPr/>
        </p:nvSpPr>
        <p:spPr>
          <a:xfrm>
            <a:off x="1375490" y="1466482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Cannot evaluate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fine-grained hardware modifications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directly.</a:t>
            </a:r>
          </a:p>
          <a:p>
            <a:pPr>
              <a:buNone/>
            </a:pPr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 drops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low GPU utilization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limited by Li’s linear regression-based model.</a:t>
            </a:r>
          </a:p>
          <a:p>
            <a:pPr>
              <a:buNone/>
            </a:pPr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None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Overlooks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protocol-level and low-level communication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effects.</a:t>
            </a:r>
          </a:p>
          <a:p>
            <a:pPr>
              <a:buNone/>
            </a:pPr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None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Validation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limited to CNNs and Transformers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1B69-E30C-4075-90F9-5DAD6240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C483BA0-CCE1-E6EA-79B1-E5BDA542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505" y="3057487"/>
            <a:ext cx="7672324" cy="2797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39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8002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	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Lightweight</a:t>
            </a:r>
          </a:p>
          <a:p>
            <a:pPr lvl="3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Flexible</a:t>
            </a:r>
          </a:p>
          <a:p>
            <a:pPr lvl="3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Accurate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223116F-1DFE-60F6-9031-BEAB1C5F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59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E734-8635-7632-0F52-A22BFEED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5837-9942-72AA-391E-FAA0811E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415B-A840-EB0A-BB0D-5E2DCD1B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1E8F1-B101-5A36-51E6-3ED65455EEF1}"/>
              </a:ext>
            </a:extLst>
          </p:cNvPr>
          <p:cNvSpPr txBox="1"/>
          <p:nvPr/>
        </p:nvSpPr>
        <p:spPr>
          <a:xfrm>
            <a:off x="1074420" y="4997799"/>
            <a:ext cx="106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DB2D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Large Compute, Large Memory, Large Communication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B80A1A7-72B4-24CF-3086-A2D212D3B5EE}"/>
              </a:ext>
            </a:extLst>
          </p:cNvPr>
          <p:cNvSpPr txBox="1"/>
          <p:nvPr/>
        </p:nvSpPr>
        <p:spPr>
          <a:xfrm>
            <a:off x="6362006" y="4071464"/>
            <a:ext cx="391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GB200. Two GPUs, one CPU</a:t>
            </a:r>
            <a:r>
              <a:rPr lang="en-US" altLang="zh-CN" i="1" dirty="0">
                <a:solidFill>
                  <a:srgbClr val="131313"/>
                </a:solidFill>
                <a:latin typeface="__polySansMono_0d16dc"/>
              </a:rPr>
              <a:t>.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5883A4F4-F079-3DDF-AD23-0D0BE1520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10" b="14999"/>
          <a:stretch/>
        </p:blipFill>
        <p:spPr>
          <a:xfrm>
            <a:off x="1837886" y="407988"/>
            <a:ext cx="3086216" cy="35316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12F9E2A1-4F5F-1FF1-7D72-3944B1BFF5BE}"/>
              </a:ext>
            </a:extLst>
          </p:cNvPr>
          <p:cNvSpPr txBox="1"/>
          <p:nvPr/>
        </p:nvSpPr>
        <p:spPr>
          <a:xfrm>
            <a:off x="1846092" y="4071464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Large Workload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8E18BB-5E47-08B4-91F8-7C541015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48" y="407987"/>
            <a:ext cx="2964800" cy="35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3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8D368C4-7BEB-61AF-0ACF-119D3434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83" y="502898"/>
            <a:ext cx="6624585" cy="24158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DE0F7-EBC3-1048-1121-3C0E0F6E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60" y="1118389"/>
            <a:ext cx="3497580" cy="778595"/>
          </a:xfrm>
        </p:spPr>
        <p:txBody>
          <a:bodyPr/>
          <a:lstStyle/>
          <a:p>
            <a:r>
              <a:rPr lang="en-US" sz="4400" dirty="0" err="1"/>
              <a:t>TrioSim</a:t>
            </a:r>
            <a:endParaRPr lang="en-US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90575-541B-B074-B42E-89988001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929E6-33F7-EBD6-B636-A502BE4E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93C85-DDDC-FC44-2AFF-83BAE4867127}"/>
              </a:ext>
            </a:extLst>
          </p:cNvPr>
          <p:cNvSpPr txBox="1"/>
          <p:nvPr/>
        </p:nvSpPr>
        <p:spPr>
          <a:xfrm>
            <a:off x="4370070" y="3280838"/>
            <a:ext cx="4330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3CAC3-08D3-D776-917F-70503EAF5059}"/>
              </a:ext>
            </a:extLst>
          </p:cNvPr>
          <p:cNvSpPr txBox="1"/>
          <p:nvPr/>
        </p:nvSpPr>
        <p:spPr>
          <a:xfrm>
            <a:off x="917222" y="4961016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Ying Li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Ph.D. Candidate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yingliphd.com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 descr="College of William &amp;amp; Mary – Logos Download">
            <a:extLst>
              <a:ext uri="{FF2B5EF4-FFF2-40B4-BE49-F238E27FC236}">
                <a16:creationId xmlns:a16="http://schemas.microsoft.com/office/drawing/2014/main" id="{6EC7DA89-D632-4CE1-361B-D01D530B6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4"/>
          <a:stretch/>
        </p:blipFill>
        <p:spPr bwMode="auto">
          <a:xfrm>
            <a:off x="4987290" y="4905980"/>
            <a:ext cx="2137410" cy="125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7867768-3809-A8B3-FB52-FAC4EE0DC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84835"/>
          <a:stretch/>
        </p:blipFill>
        <p:spPr>
          <a:xfrm>
            <a:off x="8247662" y="5207856"/>
            <a:ext cx="690598" cy="801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F12311-4426-CD9F-3FEF-1577BBF49066}"/>
              </a:ext>
            </a:extLst>
          </p:cNvPr>
          <p:cNvSpPr txBox="1"/>
          <p:nvPr/>
        </p:nvSpPr>
        <p:spPr>
          <a:xfrm>
            <a:off x="8900160" y="5228748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Scalable Architecture Lab</a:t>
            </a:r>
            <a:endParaRPr lang="en-US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C6C6-0A89-9D0B-8B0C-02FBE14B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1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3EB53-339F-D68C-F053-5B78A13E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5C83-D633-7546-2292-6E8F5370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456" y="2574924"/>
            <a:ext cx="6052458" cy="1325563"/>
          </a:xfrm>
        </p:spPr>
        <p:txBody>
          <a:bodyPr/>
          <a:lstStyle/>
          <a:p>
            <a:r>
              <a:rPr lang="en-US" altLang="zh-CN" dirty="0"/>
              <a:t>Backup Slides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E706-2A47-CBE8-4DD3-9D31A00F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7720B-0A93-947C-1CCB-8CDC34F9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93C3B8F-3644-D03F-F7FE-3498C25E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4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842B-504F-A534-138C-A95C23DAC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A2FD-D698-5FF1-CE7B-A74DF1D6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4DA72-A927-3440-EA7F-D5BE1605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1F1CA-3471-B935-51DA-8B86E600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42</a:t>
            </a:fld>
            <a:endParaRPr lang="en-US" dirty="0"/>
          </a:p>
        </p:txBody>
      </p:sp>
      <p:pic>
        <p:nvPicPr>
          <p:cNvPr id="20" name="图片 19" descr="图表, 瀑布图&#10;&#10;AI 生成的内容可能不正确。">
            <a:extLst>
              <a:ext uri="{FF2B5EF4-FFF2-40B4-BE49-F238E27FC236}">
                <a16:creationId xmlns:a16="http://schemas.microsoft.com/office/drawing/2014/main" id="{5C70243D-5EB1-50B2-85C5-E58F61E4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70" y="1690688"/>
            <a:ext cx="5247286" cy="14848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981D72B-7A50-7D4C-FE1A-0DF004628175}"/>
              </a:ext>
            </a:extLst>
          </p:cNvPr>
          <p:cNvSpPr txBox="1"/>
          <p:nvPr/>
        </p:nvSpPr>
        <p:spPr>
          <a:xfrm>
            <a:off x="544286" y="3537857"/>
            <a:ext cx="106353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A: only one message in the link. 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new message comes. 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Routing, bandwidth allocation, and scheduling an event at the time, T1.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3)  No new message comes, the destination device receives the message at the time, T1. </a:t>
            </a:r>
            <a:endParaRPr lang="zh-CN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E5891FE-D6B2-46DC-BA1C-D23043F0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5C804-983B-04AA-A4F2-E10D13F7B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5BBD-612F-547C-881B-E681BC7B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90E69-2603-044A-3D24-29EA1B755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8D670-910E-C0BB-9DD0-4B2F978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43</a:t>
            </a:fld>
            <a:endParaRPr lang="en-US" dirty="0"/>
          </a:p>
        </p:txBody>
      </p:sp>
      <p:pic>
        <p:nvPicPr>
          <p:cNvPr id="20" name="图片 19" descr="图表, 瀑布图&#10;&#10;AI 生成的内容可能不正确。">
            <a:extLst>
              <a:ext uri="{FF2B5EF4-FFF2-40B4-BE49-F238E27FC236}">
                <a16:creationId xmlns:a16="http://schemas.microsoft.com/office/drawing/2014/main" id="{1CCE7011-8792-4BBC-F7CA-D6733783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70" y="1690688"/>
            <a:ext cx="5247286" cy="14848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9507837-6399-6D75-8964-7BD60BE5DCAE}"/>
              </a:ext>
            </a:extLst>
          </p:cNvPr>
          <p:cNvSpPr txBox="1"/>
          <p:nvPr/>
        </p:nvSpPr>
        <p:spPr>
          <a:xfrm>
            <a:off x="544286" y="3243942"/>
            <a:ext cx="11495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B: two messages in the link.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4)  Send the message to the destination. Routing, bandwidth allocation, and scheduling events at the time, T2.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5)  A new message starts to transfer, and the current two messages share at least one link.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6)  Recalculate the bandwidth and reschedule the delivery events of all the packets that are currently in transit at the time, T3 and T5 separately.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7)  The destination receives the orange message at the time, T3. Because the orange message is received,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recalculates the bandwidth and reschedules the delivery event for the blue message at the earlier time, T4. </a:t>
            </a:r>
          </a:p>
          <a:p>
            <a:r>
              <a:rPr kumimoji="1"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8) The destination receives the message at the time, T4.</a:t>
            </a:r>
            <a:endParaRPr kumimoji="1" lang="zh-CN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kumimoji="1" lang="zh-CN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0B8B7D2-D57A-743E-B656-F8D145B2A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A01AC89-90DA-E92E-7E0A-FD14030B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839347"/>
            <a:ext cx="7696200" cy="339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6711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Pipeline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prediction error comparing using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TrioSim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applying pipeline parallelism on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A100 GPUs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average errors are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6.82%, 6.58%, and 15.10%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</a:t>
            </a:r>
            <a:r>
              <a:rPr lang="en-US" altLang="zh-CN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chunk, 2chunks, and 4 chunks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respectively.</a:t>
            </a:r>
          </a:p>
          <a:p>
            <a:r>
              <a:rPr lang="en-US" altLang="zh-CN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Orange triangle: an abnormal value contrary to the theoretical expectation that execution times should decrease with more chunks.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032B862-E2D1-EC73-7D92-F0EF33C8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2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45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 &amp; computation time</a:t>
            </a:r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 and computation times for all the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ATen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layers of Convolution and Linear operations during the forward stage of VGG-11 training by tensor parallelism on P1.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FB8CE4-3E95-D851-BCCC-844C1A2A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2679704"/>
            <a:ext cx="7442200" cy="33274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2B0008B-F19C-AD3B-514A-296D2AF6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1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2EDEF1-7477-FC05-25FF-90EA02CA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2641751"/>
            <a:ext cx="7632700" cy="346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46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751316-83A9-A3CB-6502-FA8D98988785}"/>
              </a:ext>
            </a:extLst>
          </p:cNvPr>
          <p:cNvSpPr txBox="1"/>
          <p:nvPr/>
        </p:nvSpPr>
        <p:spPr>
          <a:xfrm>
            <a:off x="1375490" y="142132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 &amp; computation time</a:t>
            </a:r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 and computation time ratio for models training with tensor parallelism and data parallelism simulations on P1.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5F57-8589-7ACD-5858-4659F03B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4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E734-8635-7632-0F52-A22BFEED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5837-9942-72AA-391E-FAA0811E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415B-A840-EB0A-BB0D-5E2DCD1B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1E8F1-B101-5A36-51E6-3ED65455EEF1}"/>
              </a:ext>
            </a:extLst>
          </p:cNvPr>
          <p:cNvSpPr txBox="1"/>
          <p:nvPr/>
        </p:nvSpPr>
        <p:spPr>
          <a:xfrm>
            <a:off x="1044516" y="4590379"/>
            <a:ext cx="106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DB2D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Large Compute, Large Memory, Large Communication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B80A1A7-72B4-24CF-3086-A2D212D3B5EE}"/>
              </a:ext>
            </a:extLst>
          </p:cNvPr>
          <p:cNvSpPr txBox="1"/>
          <p:nvPr/>
        </p:nvSpPr>
        <p:spPr>
          <a:xfrm>
            <a:off x="6362006" y="4071464"/>
            <a:ext cx="391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GB200. Two GPUs, one CPU</a:t>
            </a:r>
            <a:r>
              <a:rPr lang="en-US" altLang="zh-CN" i="1" dirty="0">
                <a:solidFill>
                  <a:srgbClr val="131313"/>
                </a:solidFill>
                <a:latin typeface="__polySansMono_0d16dc"/>
              </a:rPr>
              <a:t>.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5883A4F4-F079-3DDF-AD23-0D0BE1520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10" b="14999"/>
          <a:stretch/>
        </p:blipFill>
        <p:spPr>
          <a:xfrm>
            <a:off x="1837886" y="407988"/>
            <a:ext cx="3086216" cy="35316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12F9E2A1-4F5F-1FF1-7D72-3944B1BFF5BE}"/>
              </a:ext>
            </a:extLst>
          </p:cNvPr>
          <p:cNvSpPr txBox="1"/>
          <p:nvPr/>
        </p:nvSpPr>
        <p:spPr>
          <a:xfrm>
            <a:off x="1846092" y="4071464"/>
            <a:ext cx="31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Large Workload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8E18BB-5E47-08B4-91F8-7C541015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48" y="407987"/>
            <a:ext cx="2964800" cy="3531601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6E54632B-6B97-269D-3F8D-186297A27558}"/>
              </a:ext>
            </a:extLst>
          </p:cNvPr>
          <p:cNvSpPr txBox="1"/>
          <p:nvPr/>
        </p:nvSpPr>
        <p:spPr>
          <a:xfrm>
            <a:off x="938758" y="5508521"/>
            <a:ext cx="106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DB2D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Simulators</a:t>
            </a:r>
          </a:p>
        </p:txBody>
      </p:sp>
    </p:spTree>
    <p:extLst>
      <p:ext uri="{BB962C8B-B14F-4D97-AF65-F5344CB8AC3E}">
        <p14:creationId xmlns:p14="http://schemas.microsoft.com/office/powerpoint/2010/main" val="411293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BAF4-6D93-3A8C-8627-A5A7A51C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Simulators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5B187-5F88-84ED-6778-6AF1A9B3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4DE25-5248-0C68-F700-2A43FFE4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D0783-9001-F88F-BF7A-C49CF3E5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6</a:t>
            </a:fld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2D456F-B491-C42D-0A30-1DDE697BD63C}"/>
              </a:ext>
            </a:extLst>
          </p:cNvPr>
          <p:cNvSpPr txBox="1"/>
          <p:nvPr/>
        </p:nvSpPr>
        <p:spPr>
          <a:xfrm>
            <a:off x="838200" y="5983452"/>
            <a:ext cx="79317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NVIDIA. (n.d.). GPU-Powered Simulation &amp; Modeling. Retrieved from 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https://www.nvidia.com/en-us/high-performance-computing/simulation-and-modeling/</a:t>
            </a:r>
            <a:r>
              <a:rPr lang="en-US" altLang="zh-CN" sz="800" dirty="0">
                <a:solidFill>
                  <a:srgbClr val="222222"/>
                </a:solidFill>
                <a:latin typeface="Arial" panose="020B0604020202020204" pitchFamily="34" charset="0"/>
              </a:rPr>
              <a:t>"</a:t>
            </a:r>
            <a:endParaRPr lang="zh-CN" alt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oogle Shape;97;p13">
            <a:extLst>
              <a:ext uri="{FF2B5EF4-FFF2-40B4-BE49-F238E27FC236}">
                <a16:creationId xmlns:a16="http://schemas.microsoft.com/office/drawing/2014/main" id="{643B415E-AA73-471B-392D-17410BF933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412" y="2227007"/>
            <a:ext cx="2203188" cy="232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0;p13">
            <a:extLst>
              <a:ext uri="{FF2B5EF4-FFF2-40B4-BE49-F238E27FC236}">
                <a16:creationId xmlns:a16="http://schemas.microsoft.com/office/drawing/2014/main" id="{60ADF34A-28F0-8F81-6D55-45A39DAAD3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112" y="3124557"/>
            <a:ext cx="2203188" cy="71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@Multi2Sim">
            <a:extLst>
              <a:ext uri="{FF2B5EF4-FFF2-40B4-BE49-F238E27FC236}">
                <a16:creationId xmlns:a16="http://schemas.microsoft.com/office/drawing/2014/main" id="{C2B168DE-3CA3-EC2A-7AA9-A8058430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0" y="211829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3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BAF4-6D93-3A8C-8627-A5A7A51C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FE7DA-AE84-648A-1DFB-47E1C5B8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X - 10</a:t>
            </a:r>
            <a:r>
              <a:rPr lang="en-US" baseline="30000" dirty="0"/>
              <a:t>8</a:t>
            </a:r>
            <a:r>
              <a:rPr lang="en-US" dirty="0"/>
              <a:t>X Slower</a:t>
            </a:r>
          </a:p>
          <a:p>
            <a:r>
              <a:rPr lang="en-US" dirty="0"/>
              <a:t>1 Second execution</a:t>
            </a:r>
          </a:p>
          <a:p>
            <a:pPr lvl="1"/>
            <a:r>
              <a:rPr lang="en-US" dirty="0"/>
              <a:t>10 days – 2years</a:t>
            </a:r>
          </a:p>
          <a:p>
            <a:endParaRPr lang="en-US" dirty="0"/>
          </a:p>
          <a:p>
            <a:r>
              <a:rPr lang="en-US" dirty="0"/>
              <a:t>Simulation details</a:t>
            </a:r>
          </a:p>
          <a:p>
            <a:pPr lvl="1"/>
            <a:r>
              <a:rPr lang="en-US" dirty="0"/>
              <a:t>Gate-level</a:t>
            </a:r>
          </a:p>
          <a:p>
            <a:pPr lvl="1"/>
            <a:r>
              <a:rPr lang="en-US" dirty="0"/>
              <a:t>Cycle-level</a:t>
            </a:r>
          </a:p>
          <a:p>
            <a:pPr lvl="1"/>
            <a:r>
              <a:rPr lang="en-US" dirty="0"/>
              <a:t>Instruction-level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5B187-5F88-84ED-6778-6AF1A9B3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D0783-9001-F88F-BF7A-C49CF3E5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49FA2CC-DB94-2575-0CE2-F77141DF0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62" y="2109452"/>
            <a:ext cx="6374334" cy="3187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91E33B-AC84-BF0E-08F3-A331AC3A12C5}"/>
              </a:ext>
            </a:extLst>
          </p:cNvPr>
          <p:cNvSpPr txBox="1"/>
          <p:nvPr/>
        </p:nvSpPr>
        <p:spPr>
          <a:xfrm>
            <a:off x="4858633" y="5293056"/>
            <a:ext cx="6097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Avalos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Baddouh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Cesar, Mahmoud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Khairy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Roland N. Green, Mathias Payer, and Timothy G. Rogers. "Principal kernel analysis: A tractable methodology to simulate scaled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workloads." In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MICRO-54: 54th Annual IEEE/ACM International Symposium on Microarchitecture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724-737. 2021.</a:t>
            </a:r>
            <a:endParaRPr lang="en-US" sz="8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EA2BA8D-9ADE-54BD-C8A6-D372FAC45545}"/>
              </a:ext>
            </a:extLst>
          </p:cNvPr>
          <p:cNvCxnSpPr>
            <a:cxnSpLocks/>
          </p:cNvCxnSpPr>
          <p:nvPr/>
        </p:nvCxnSpPr>
        <p:spPr>
          <a:xfrm>
            <a:off x="5973097" y="3591233"/>
            <a:ext cx="0" cy="1113502"/>
          </a:xfrm>
          <a:prstGeom prst="line">
            <a:avLst/>
          </a:prstGeom>
          <a:ln w="38100">
            <a:solidFill>
              <a:srgbClr val="12AAB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8E617A5A-253C-AAC7-42ED-A7EACD2511AE}"/>
              </a:ext>
            </a:extLst>
          </p:cNvPr>
          <p:cNvCxnSpPr>
            <a:cxnSpLocks/>
          </p:cNvCxnSpPr>
          <p:nvPr/>
        </p:nvCxnSpPr>
        <p:spPr>
          <a:xfrm>
            <a:off x="10461533" y="2829228"/>
            <a:ext cx="0" cy="1113502"/>
          </a:xfrm>
          <a:prstGeom prst="line">
            <a:avLst/>
          </a:prstGeom>
          <a:ln w="38100">
            <a:solidFill>
              <a:srgbClr val="F3931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727147B-FF22-F199-911D-03580687D245}"/>
              </a:ext>
            </a:extLst>
          </p:cNvPr>
          <p:cNvSpPr txBox="1"/>
          <p:nvPr/>
        </p:nvSpPr>
        <p:spPr>
          <a:xfrm>
            <a:off x="5518611" y="3168991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</a:rPr>
              <a:t>Simulation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511B3A-6CC3-7945-E584-BE54CB71E047}"/>
              </a:ext>
            </a:extLst>
          </p:cNvPr>
          <p:cNvSpPr txBox="1"/>
          <p:nvPr/>
        </p:nvSpPr>
        <p:spPr>
          <a:xfrm>
            <a:off x="10594265" y="2620450"/>
            <a:ext cx="137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</a:rPr>
              <a:t>Simulation</a:t>
            </a:r>
            <a:endParaRPr kumimoji="1"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B46920-1A95-5DF7-DC5F-7768111A24F1}"/>
              </a:ext>
            </a:extLst>
          </p:cNvPr>
          <p:cNvSpPr txBox="1"/>
          <p:nvPr/>
        </p:nvSpPr>
        <p:spPr>
          <a:xfrm>
            <a:off x="5518611" y="4954502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</a:rPr>
              <a:t>GPU time</a:t>
            </a:r>
            <a:endParaRPr kumimoji="1"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D05193-1763-6CE0-4435-B81A67A23AD4}"/>
              </a:ext>
            </a:extLst>
          </p:cNvPr>
          <p:cNvSpPr txBox="1"/>
          <p:nvPr/>
        </p:nvSpPr>
        <p:spPr>
          <a:xfrm>
            <a:off x="10596605" y="3787476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</a:rPr>
              <a:t>GPU time</a:t>
            </a:r>
            <a:endParaRPr kumimoji="1"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93519-48F2-91C1-7439-485353D35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A77C-4D74-AEF4-D898-CA53B25D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A2A8-D928-69CB-6D26-2F5961BDF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945"/>
            <a:ext cx="10896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Simulate at a higher level of abstraction.</a:t>
            </a:r>
          </a:p>
          <a:p>
            <a:r>
              <a:rPr lang="en-US" sz="2400" dirty="0"/>
              <a:t>Operator-level traces from single GPU to simulate multiple GPUs execution.</a:t>
            </a:r>
          </a:p>
          <a:p>
            <a:r>
              <a:rPr lang="en-US" sz="2400" b="1" dirty="0" err="1"/>
              <a:t>TrioSim</a:t>
            </a:r>
            <a:r>
              <a:rPr lang="en-US" sz="2400" b="1" dirty="0"/>
              <a:t>: </a:t>
            </a:r>
            <a:r>
              <a:rPr lang="en-US" altLang="zh-CN" sz="2400" dirty="0"/>
              <a:t>Simulator for Large-Scale DNN Workloads on Multi-GPU Systems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F0D4-530C-A74E-7A9E-FB53A4A5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690F3-8260-3100-C7A8-35960BAD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8</a:t>
            </a:fld>
            <a:endParaRPr lang="en-US"/>
          </a:p>
        </p:txBody>
      </p:sp>
      <p:pic>
        <p:nvPicPr>
          <p:cNvPr id="8" name="图片 7" descr="电脑屏幕的照片&#10;&#10;低可信度描述已自动生成">
            <a:extLst>
              <a:ext uri="{FF2B5EF4-FFF2-40B4-BE49-F238E27FC236}">
                <a16:creationId xmlns:a16="http://schemas.microsoft.com/office/drawing/2014/main" id="{1DF4CA9E-88B6-6F35-4E0E-D9DD85E3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677" y="3648674"/>
            <a:ext cx="3992465" cy="2175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428A4D-C041-268A-58A8-54FB8A93B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41" y="3648674"/>
            <a:ext cx="2426661" cy="22771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99BB79-C35C-F359-8BC8-2D6B5AC909BD}"/>
              </a:ext>
            </a:extLst>
          </p:cNvPr>
          <p:cNvSpPr txBox="1"/>
          <p:nvPr/>
        </p:nvSpPr>
        <p:spPr>
          <a:xfrm>
            <a:off x="1693674" y="6400412"/>
            <a:ext cx="5927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https:/</a:t>
            </a:r>
            <a:r>
              <a:rPr lang="en-US" altLang="zh-CN" sz="1200" dirty="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zh-CN" altLang="en-US" sz="1200" dirty="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www.nvidia.com/en-us/design-visualization/solutions/multi-virtual-gpus/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97C9F4E-D497-D95A-D21F-A630D9FA0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070" y="3952328"/>
            <a:ext cx="1162273" cy="1069819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FE84DCD-4AB6-920A-45B6-B020CB8BEF70}"/>
              </a:ext>
            </a:extLst>
          </p:cNvPr>
          <p:cNvCxnSpPr>
            <a:cxnSpLocks/>
          </p:cNvCxnSpPr>
          <p:nvPr/>
        </p:nvCxnSpPr>
        <p:spPr>
          <a:xfrm>
            <a:off x="6697683" y="4106708"/>
            <a:ext cx="115433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6C31510D-7C6A-BE14-830E-ED4D41E13057}"/>
              </a:ext>
            </a:extLst>
          </p:cNvPr>
          <p:cNvCxnSpPr/>
          <p:nvPr/>
        </p:nvCxnSpPr>
        <p:spPr>
          <a:xfrm>
            <a:off x="3253839" y="3648674"/>
            <a:ext cx="0" cy="230660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16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6E-1053-A8BF-3935-0AF9C954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CB05-8138-DEF6-1BD6-17482114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B27B-6FD6-7A41-9B7F-D88170C875A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B2E-85CF-D794-D25F-87EF9B6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FA71-CF66-0441-945B-4313F344C7C8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C3FF472-E5C6-3385-30A8-5669453D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TrioSim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68288"/>
      </p:ext>
    </p:extLst>
  </p:cSld>
  <p:clrMapOvr>
    <a:masterClrMapping/>
  </p:clrMapOvr>
</p:sld>
</file>

<file path=ppt/theme/theme1.xml><?xml version="1.0" encoding="utf-8"?>
<a:theme xmlns:a="http://schemas.openxmlformats.org/drawingml/2006/main" name="sarchl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CB2D1"/>
      </a:accent1>
      <a:accent2>
        <a:srgbClr val="F1833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b="1" dirty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rchl" id="{F2EA8951-E222-C14F-B986-96679E5F1443}" vid="{732757FF-9DC1-4A48-B335-BCB79187A3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44546A"/>
    </a:dk2>
    <a:lt2>
      <a:srgbClr val="E7E6E6"/>
    </a:lt2>
    <a:accent1>
      <a:srgbClr val="3CB2D1"/>
    </a:accent1>
    <a:accent2>
      <a:srgbClr val="F1833F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28273</TotalTime>
  <Words>1406</Words>
  <Application>Microsoft Macintosh PowerPoint</Application>
  <PresentationFormat>宽屏</PresentationFormat>
  <Paragraphs>379</Paragraphs>
  <Slides>46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__polySansMono_0d16dc</vt:lpstr>
      <vt:lpstr>Arial</vt:lpstr>
      <vt:lpstr>Calibri</vt:lpstr>
      <vt:lpstr>Georgia</vt:lpstr>
      <vt:lpstr>Helvetica</vt:lpstr>
      <vt:lpstr>Helvetica Neue</vt:lpstr>
      <vt:lpstr>HELVETICA NEUE CONDENSED BLACK</vt:lpstr>
      <vt:lpstr>Helvetica Neue Medium</vt:lpstr>
      <vt:lpstr>sarchl</vt:lpstr>
      <vt:lpstr>TrioSim: a Lightweight Simulator for Large-Scale DNN Workloads on Multi-GPU Systems</vt:lpstr>
      <vt:lpstr>Motivation</vt:lpstr>
      <vt:lpstr>Motivation</vt:lpstr>
      <vt:lpstr>PowerPoint 演示文稿</vt:lpstr>
      <vt:lpstr>PowerPoint 演示文稿</vt:lpstr>
      <vt:lpstr>GPU Simulators</vt:lpstr>
      <vt:lpstr>Simulation Performance</vt:lpstr>
      <vt:lpstr>Solutions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TrioSim</vt:lpstr>
      <vt:lpstr>MICRO 2023</vt:lpstr>
      <vt:lpstr>MICRO 2023</vt:lpstr>
      <vt:lpstr>TrioSim</vt:lpstr>
      <vt:lpstr>TrioSim</vt:lpstr>
      <vt:lpstr>TrioSim</vt:lpstr>
      <vt:lpstr>TrioSim</vt:lpstr>
      <vt:lpstr>TrioSim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Use Cases</vt:lpstr>
      <vt:lpstr>Limitations</vt:lpstr>
      <vt:lpstr>Summary</vt:lpstr>
      <vt:lpstr>PowerPoint 演示文稿</vt:lpstr>
      <vt:lpstr>Backup Slides</vt:lpstr>
      <vt:lpstr>TrioSim</vt:lpstr>
      <vt:lpstr>TrioSim</vt:lpstr>
      <vt:lpstr>Experiment</vt:lpstr>
      <vt:lpstr>Experiment</vt:lpstr>
      <vt:lpstr>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 Yifan</dc:creator>
  <cp:lastModifiedBy>Li, Ying</cp:lastModifiedBy>
  <cp:revision>802</cp:revision>
  <dcterms:created xsi:type="dcterms:W3CDTF">2021-11-03T15:29:42Z</dcterms:created>
  <dcterms:modified xsi:type="dcterms:W3CDTF">2025-04-30T18:39:11Z</dcterms:modified>
</cp:coreProperties>
</file>